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3D3D3"/>
    <a:srgbClr val="BEBEBE"/>
    <a:srgbClr val="A1A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7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37471-B016-44BF-AA91-E367FB11F150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10BB-B57B-4BDB-A638-EA347C42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53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587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47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2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10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17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916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16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07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55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36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9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1ABF5-3856-4DDC-B039-A5A97C4CAD1F}" type="datetimeFigureOut">
              <a:rPr lang="en-IN" smtClean="0"/>
              <a:t>15-09-2021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5073-B592-405B-B2AE-2CC6F806AF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47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7DED47-9FA9-46CB-9480-1400CCFE2751}"/>
              </a:ext>
            </a:extLst>
          </p:cNvPr>
          <p:cNvSpPr/>
          <p:nvPr/>
        </p:nvSpPr>
        <p:spPr>
          <a:xfrm>
            <a:off x="914183" y="780944"/>
            <a:ext cx="10973233" cy="803931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7DE14B-A905-4EC3-9C32-1C0634F0F417}"/>
              </a:ext>
            </a:extLst>
          </p:cNvPr>
          <p:cNvSpPr txBox="1"/>
          <p:nvPr/>
        </p:nvSpPr>
        <p:spPr>
          <a:xfrm>
            <a:off x="914182" y="7116946"/>
            <a:ext cx="5485059" cy="168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475277-2333-47B4-A918-8509987FF72A}"/>
              </a:ext>
            </a:extLst>
          </p:cNvPr>
          <p:cNvSpPr txBox="1"/>
          <p:nvPr/>
        </p:nvSpPr>
        <p:spPr>
          <a:xfrm>
            <a:off x="6399242" y="7116945"/>
            <a:ext cx="5488173" cy="168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F07F36-2F3E-4150-872B-1030F9FDAD92}"/>
              </a:ext>
            </a:extLst>
          </p:cNvPr>
          <p:cNvSpPr txBox="1"/>
          <p:nvPr/>
        </p:nvSpPr>
        <p:spPr>
          <a:xfrm>
            <a:off x="937239" y="768587"/>
            <a:ext cx="2298356" cy="633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4C0D9C-C976-4A00-8948-8E773615DDDC}"/>
              </a:ext>
            </a:extLst>
          </p:cNvPr>
          <p:cNvSpPr txBox="1"/>
          <p:nvPr/>
        </p:nvSpPr>
        <p:spPr>
          <a:xfrm>
            <a:off x="9598303" y="780944"/>
            <a:ext cx="2296800" cy="633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4571F6-C13E-4FAE-826C-FB3C4DAF4171}"/>
              </a:ext>
            </a:extLst>
          </p:cNvPr>
          <p:cNvSpPr txBox="1"/>
          <p:nvPr/>
        </p:nvSpPr>
        <p:spPr>
          <a:xfrm>
            <a:off x="5250842" y="780944"/>
            <a:ext cx="2296800" cy="633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31457C-37F0-4A13-9247-E21AFEB87556}"/>
              </a:ext>
            </a:extLst>
          </p:cNvPr>
          <p:cNvSpPr txBox="1"/>
          <p:nvPr/>
        </p:nvSpPr>
        <p:spPr>
          <a:xfrm>
            <a:off x="3224797" y="796031"/>
            <a:ext cx="2038303" cy="316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F8B8CF-71F1-4B9B-ADB0-4E534160A1CF}"/>
              </a:ext>
            </a:extLst>
          </p:cNvPr>
          <p:cNvSpPr txBox="1"/>
          <p:nvPr/>
        </p:nvSpPr>
        <p:spPr>
          <a:xfrm>
            <a:off x="7550760" y="768587"/>
            <a:ext cx="2038303" cy="316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CAF818-FEDC-4146-BFCC-F88FCB76AE11}"/>
              </a:ext>
            </a:extLst>
          </p:cNvPr>
          <p:cNvSpPr txBox="1"/>
          <p:nvPr/>
        </p:nvSpPr>
        <p:spPr>
          <a:xfrm>
            <a:off x="7555430" y="3951674"/>
            <a:ext cx="2038303" cy="316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DA82D-EBD4-494A-B67F-0ABB4FC56836}"/>
              </a:ext>
            </a:extLst>
          </p:cNvPr>
          <p:cNvSpPr txBox="1"/>
          <p:nvPr/>
        </p:nvSpPr>
        <p:spPr>
          <a:xfrm>
            <a:off x="3224895" y="3948075"/>
            <a:ext cx="2038303" cy="316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8875DB-B1B1-4931-BD7B-D7F0973656CF}"/>
              </a:ext>
            </a:extLst>
          </p:cNvPr>
          <p:cNvSpPr txBox="1"/>
          <p:nvPr/>
        </p:nvSpPr>
        <p:spPr>
          <a:xfrm>
            <a:off x="918757" y="765573"/>
            <a:ext cx="228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Partners</a:t>
            </a:r>
            <a:endParaRPr lang="en-IN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1FF61E-F741-4EC3-8753-1C6B400CFBD2}"/>
              </a:ext>
            </a:extLst>
          </p:cNvPr>
          <p:cNvSpPr txBox="1"/>
          <p:nvPr/>
        </p:nvSpPr>
        <p:spPr>
          <a:xfrm>
            <a:off x="921875" y="1134905"/>
            <a:ext cx="2285895" cy="13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Who are our Key partners?</a:t>
            </a:r>
          </a:p>
          <a:p>
            <a:r>
              <a:rPr lang="en-US" sz="1200" dirty="0"/>
              <a:t>Who are our Key suppliers?</a:t>
            </a:r>
          </a:p>
          <a:p>
            <a:r>
              <a:rPr lang="en-US" sz="1200" dirty="0"/>
              <a:t>Which key resource are we acquiring from partners ?</a:t>
            </a:r>
          </a:p>
          <a:p>
            <a:r>
              <a:rPr lang="en-US" sz="1200" dirty="0"/>
              <a:t>What key activities do partners perform ?</a:t>
            </a:r>
            <a:endParaRPr lang="en-IN" sz="1200" dirty="0"/>
          </a:p>
          <a:p>
            <a:endParaRPr lang="en-IN" sz="1200" dirty="0"/>
          </a:p>
          <a:p>
            <a:endParaRPr lang="en-IN" sz="1200" dirty="0"/>
          </a:p>
          <a:p>
            <a:endParaRPr lang="en-US" sz="1200" dirty="0"/>
          </a:p>
          <a:p>
            <a:endParaRPr lang="en-IN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286CB6-E65C-475A-9EFF-91F697BC40A7}"/>
              </a:ext>
            </a:extLst>
          </p:cNvPr>
          <p:cNvSpPr txBox="1"/>
          <p:nvPr/>
        </p:nvSpPr>
        <p:spPr>
          <a:xfrm>
            <a:off x="897337" y="2487091"/>
            <a:ext cx="23428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MOTIVATION FOR PARTNERSHIPS</a:t>
            </a:r>
          </a:p>
          <a:p>
            <a:r>
              <a:rPr lang="en-US" sz="1100" i="1" dirty="0"/>
              <a:t>Optimization and economy</a:t>
            </a:r>
          </a:p>
          <a:p>
            <a:r>
              <a:rPr lang="en-US" sz="1100" i="1" dirty="0"/>
              <a:t>Reduction of Risk and uncertainty</a:t>
            </a:r>
          </a:p>
          <a:p>
            <a:r>
              <a:rPr lang="en-US" sz="1100" i="1" dirty="0"/>
              <a:t>Acquisition of particular resources and activities.</a:t>
            </a:r>
            <a:endParaRPr lang="en-IN" sz="1100" i="1" dirty="0"/>
          </a:p>
          <a:p>
            <a:endParaRPr lang="en-IN" sz="11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BE1300-CDEF-4906-B4C8-88ECCA95D978}"/>
              </a:ext>
            </a:extLst>
          </p:cNvPr>
          <p:cNvSpPr txBox="1"/>
          <p:nvPr/>
        </p:nvSpPr>
        <p:spPr>
          <a:xfrm>
            <a:off x="3241828" y="790286"/>
            <a:ext cx="19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Activities</a:t>
            </a:r>
            <a:endParaRPr lang="en-IN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AED7E23-1867-4F3C-8A8D-CFC19A49410E}"/>
              </a:ext>
            </a:extLst>
          </p:cNvPr>
          <p:cNvSpPr txBox="1"/>
          <p:nvPr/>
        </p:nvSpPr>
        <p:spPr>
          <a:xfrm>
            <a:off x="5268336" y="777929"/>
            <a:ext cx="228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Value Propositions</a:t>
            </a:r>
            <a:endParaRPr lang="en-IN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97B4AE-3B37-4B75-975F-CCD078B88988}"/>
              </a:ext>
            </a:extLst>
          </p:cNvPr>
          <p:cNvSpPr txBox="1"/>
          <p:nvPr/>
        </p:nvSpPr>
        <p:spPr>
          <a:xfrm>
            <a:off x="7554337" y="814999"/>
            <a:ext cx="20620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/>
              <a:t>Customer Relationships</a:t>
            </a:r>
            <a:endParaRPr lang="en-IN" sz="17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CCD375-325B-41A4-A8D5-29B61F0D96B9}"/>
              </a:ext>
            </a:extLst>
          </p:cNvPr>
          <p:cNvSpPr txBox="1"/>
          <p:nvPr/>
        </p:nvSpPr>
        <p:spPr>
          <a:xfrm>
            <a:off x="9593201" y="814999"/>
            <a:ext cx="228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endParaRPr lang="en-IN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0AA4C5-FC74-4DAD-98E7-0BBB91D01005}"/>
              </a:ext>
            </a:extLst>
          </p:cNvPr>
          <p:cNvSpPr txBox="1"/>
          <p:nvPr/>
        </p:nvSpPr>
        <p:spPr>
          <a:xfrm>
            <a:off x="7544108" y="3940025"/>
            <a:ext cx="2062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Customer Segments</a:t>
            </a:r>
            <a:endParaRPr lang="en-IN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220CDE8-3BC7-400A-BD2C-9F51DC7DF294}"/>
              </a:ext>
            </a:extLst>
          </p:cNvPr>
          <p:cNvSpPr txBox="1"/>
          <p:nvPr/>
        </p:nvSpPr>
        <p:spPr>
          <a:xfrm>
            <a:off x="3249827" y="3964031"/>
            <a:ext cx="200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Resources</a:t>
            </a:r>
            <a:endParaRPr lang="en-IN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80E6CB-6F6E-4DC1-87D1-FCFAAA709D23}"/>
              </a:ext>
            </a:extLst>
          </p:cNvPr>
          <p:cNvSpPr txBox="1"/>
          <p:nvPr/>
        </p:nvSpPr>
        <p:spPr>
          <a:xfrm>
            <a:off x="943473" y="7125309"/>
            <a:ext cx="544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Cost Structure</a:t>
            </a:r>
            <a:endParaRPr lang="en-IN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43142C-5B56-494C-BB7D-C7E2F6935F0A}"/>
              </a:ext>
            </a:extLst>
          </p:cNvPr>
          <p:cNvSpPr txBox="1"/>
          <p:nvPr/>
        </p:nvSpPr>
        <p:spPr>
          <a:xfrm>
            <a:off x="6404694" y="7129301"/>
            <a:ext cx="549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Revenue Streams</a:t>
            </a:r>
            <a:endParaRPr lang="en-IN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1CE6EC-73B1-4582-81FD-3E67383EFD41}"/>
              </a:ext>
            </a:extLst>
          </p:cNvPr>
          <p:cNvSpPr txBox="1"/>
          <p:nvPr/>
        </p:nvSpPr>
        <p:spPr>
          <a:xfrm>
            <a:off x="3229471" y="1184332"/>
            <a:ext cx="2033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Key activities do our value propositions require ?</a:t>
            </a:r>
          </a:p>
          <a:p>
            <a:r>
              <a:rPr lang="en-US" sz="1200" dirty="0"/>
              <a:t>Our distribution Channels ?</a:t>
            </a:r>
          </a:p>
          <a:p>
            <a:r>
              <a:rPr lang="en-US" sz="1200" dirty="0"/>
              <a:t>Customer Relationships ?</a:t>
            </a:r>
          </a:p>
          <a:p>
            <a:r>
              <a:rPr lang="en-US" sz="1200" dirty="0"/>
              <a:t>Revenue Streams ?</a:t>
            </a:r>
            <a:endParaRPr lang="en-IN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59009B-6053-4149-A32A-BE22F734A393}"/>
              </a:ext>
            </a:extLst>
          </p:cNvPr>
          <p:cNvSpPr txBox="1"/>
          <p:nvPr/>
        </p:nvSpPr>
        <p:spPr>
          <a:xfrm>
            <a:off x="3236583" y="2199995"/>
            <a:ext cx="1999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CATEGORIES</a:t>
            </a:r>
          </a:p>
          <a:p>
            <a:r>
              <a:rPr lang="en-US" sz="1100" i="1" dirty="0"/>
              <a:t>Production</a:t>
            </a:r>
          </a:p>
          <a:p>
            <a:r>
              <a:rPr lang="en-US" sz="1100" i="1" dirty="0"/>
              <a:t>Problem Solving</a:t>
            </a:r>
          </a:p>
          <a:p>
            <a:r>
              <a:rPr lang="en-US" sz="1100" i="1" dirty="0"/>
              <a:t>Network</a:t>
            </a:r>
            <a:endParaRPr lang="en-IN" sz="1100" i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B25136-CF16-4513-AB6D-4915CB3D4F3B}"/>
              </a:ext>
            </a:extLst>
          </p:cNvPr>
          <p:cNvSpPr txBox="1"/>
          <p:nvPr/>
        </p:nvSpPr>
        <p:spPr>
          <a:xfrm>
            <a:off x="5258431" y="1194044"/>
            <a:ext cx="2303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value do we deliver to the customer ?</a:t>
            </a:r>
          </a:p>
          <a:p>
            <a:r>
              <a:rPr lang="en-US" sz="1200" dirty="0"/>
              <a:t>Which one of our customer problems are we helping to solve?</a:t>
            </a:r>
          </a:p>
          <a:p>
            <a:r>
              <a:rPr lang="en-US" sz="1200" dirty="0"/>
              <a:t>What bundles of products and services are we offering to each Customer Segment?</a:t>
            </a:r>
          </a:p>
          <a:p>
            <a:r>
              <a:rPr lang="en-US" sz="1200" dirty="0"/>
              <a:t>Which customer needs are we satisfying?</a:t>
            </a:r>
            <a:endParaRPr lang="en-IN" sz="1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8853B4-0B49-4861-AAF8-ABE600CD5D14}"/>
              </a:ext>
            </a:extLst>
          </p:cNvPr>
          <p:cNvSpPr txBox="1"/>
          <p:nvPr/>
        </p:nvSpPr>
        <p:spPr>
          <a:xfrm>
            <a:off x="5259272" y="2981361"/>
            <a:ext cx="228589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CHARACTERSTICS</a:t>
            </a:r>
          </a:p>
          <a:p>
            <a:r>
              <a:rPr lang="en-US" sz="1100" i="1" dirty="0"/>
              <a:t>Performance</a:t>
            </a:r>
          </a:p>
          <a:p>
            <a:r>
              <a:rPr lang="en-US" sz="1100" i="1" dirty="0"/>
              <a:t>Customization</a:t>
            </a:r>
          </a:p>
          <a:p>
            <a:r>
              <a:rPr lang="en-US" sz="1100" i="1" dirty="0"/>
              <a:t>“Getting the job done”</a:t>
            </a:r>
          </a:p>
          <a:p>
            <a:r>
              <a:rPr lang="en-US" sz="1100" i="1" dirty="0"/>
              <a:t>Cost Reduction</a:t>
            </a:r>
          </a:p>
          <a:p>
            <a:r>
              <a:rPr lang="en-US" sz="1100" i="1" dirty="0"/>
              <a:t>Risk Reduction</a:t>
            </a:r>
          </a:p>
          <a:p>
            <a:r>
              <a:rPr lang="en-US" sz="1100" i="1" dirty="0"/>
              <a:t>Accessibility</a:t>
            </a:r>
            <a:endParaRPr lang="en-IN" sz="1100" i="1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100" i="1" dirty="0"/>
              <a:t>Design</a:t>
            </a:r>
          </a:p>
          <a:p>
            <a:r>
              <a:rPr lang="en-US" sz="1100" i="1" dirty="0"/>
              <a:t>Brand/Status</a:t>
            </a:r>
          </a:p>
          <a:p>
            <a:r>
              <a:rPr lang="en-US" sz="1100" i="1" dirty="0"/>
              <a:t>Price</a:t>
            </a:r>
            <a:endParaRPr lang="en-IN" sz="1100" i="1" dirty="0"/>
          </a:p>
          <a:p>
            <a:endParaRPr lang="en-IN" sz="11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6210B2-58FF-4124-BE35-D80375F8EC82}"/>
              </a:ext>
            </a:extLst>
          </p:cNvPr>
          <p:cNvSpPr txBox="1"/>
          <p:nvPr/>
        </p:nvSpPr>
        <p:spPr>
          <a:xfrm>
            <a:off x="7579111" y="1425070"/>
            <a:ext cx="20336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type of relationships does each of our customer segment expect us to establish and maintain with them?</a:t>
            </a:r>
          </a:p>
          <a:p>
            <a:r>
              <a:rPr lang="en-US" sz="1200" dirty="0"/>
              <a:t>Which ones have we established?</a:t>
            </a:r>
          </a:p>
          <a:p>
            <a:r>
              <a:rPr lang="en-US" sz="1200" dirty="0"/>
              <a:t>How costly they are?</a:t>
            </a:r>
            <a:endParaRPr lang="en-IN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A627BA-C2A8-47DE-BDD5-77C1BEBF6187}"/>
              </a:ext>
            </a:extLst>
          </p:cNvPr>
          <p:cNvSpPr txBox="1"/>
          <p:nvPr/>
        </p:nvSpPr>
        <p:spPr>
          <a:xfrm>
            <a:off x="7570127" y="2968315"/>
            <a:ext cx="19995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EXAMPLES</a:t>
            </a:r>
          </a:p>
          <a:p>
            <a:r>
              <a:rPr lang="en-US" sz="1100" i="1" dirty="0"/>
              <a:t>Personal Assistance</a:t>
            </a:r>
          </a:p>
          <a:p>
            <a:r>
              <a:rPr lang="en-US" sz="1100" i="1" dirty="0"/>
              <a:t>Self service</a:t>
            </a:r>
          </a:p>
          <a:p>
            <a:r>
              <a:rPr lang="en-US" sz="1100" i="1" dirty="0"/>
              <a:t>Automated service</a:t>
            </a:r>
          </a:p>
          <a:p>
            <a:r>
              <a:rPr lang="en-US" sz="1100" i="1" dirty="0"/>
              <a:t>Communities</a:t>
            </a:r>
            <a:endParaRPr lang="en-IN" sz="1100" i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D458915-CB0B-40D5-99F3-733807648419}"/>
              </a:ext>
            </a:extLst>
          </p:cNvPr>
          <p:cNvSpPr txBox="1"/>
          <p:nvPr/>
        </p:nvSpPr>
        <p:spPr>
          <a:xfrm>
            <a:off x="7579111" y="4548130"/>
            <a:ext cx="2033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 whom are we creating value?</a:t>
            </a:r>
          </a:p>
          <a:p>
            <a:r>
              <a:rPr lang="en-US" sz="1200" dirty="0"/>
              <a:t>Who are our most important customers?</a:t>
            </a:r>
            <a:endParaRPr lang="en-IN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6F81A48-D879-494C-951E-629207958659}"/>
              </a:ext>
            </a:extLst>
          </p:cNvPr>
          <p:cNvSpPr txBox="1"/>
          <p:nvPr/>
        </p:nvSpPr>
        <p:spPr>
          <a:xfrm>
            <a:off x="7571323" y="5375661"/>
            <a:ext cx="19995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Mass market</a:t>
            </a:r>
          </a:p>
          <a:p>
            <a:r>
              <a:rPr lang="en-US" sz="1100" i="1" dirty="0"/>
              <a:t>Niche market</a:t>
            </a:r>
          </a:p>
          <a:p>
            <a:r>
              <a:rPr lang="en-US" sz="1100" i="1" dirty="0"/>
              <a:t>Segmented</a:t>
            </a:r>
          </a:p>
          <a:p>
            <a:r>
              <a:rPr lang="en-US" sz="1100" i="1" dirty="0"/>
              <a:t>Diversified</a:t>
            </a:r>
          </a:p>
          <a:p>
            <a:r>
              <a:rPr lang="en-US" sz="1100" i="1" dirty="0"/>
              <a:t>Multi-sided platform</a:t>
            </a:r>
            <a:endParaRPr lang="en-IN" sz="1100" i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E345CA-F54B-4533-B2DE-AA2766914227}"/>
              </a:ext>
            </a:extLst>
          </p:cNvPr>
          <p:cNvSpPr txBox="1"/>
          <p:nvPr/>
        </p:nvSpPr>
        <p:spPr>
          <a:xfrm>
            <a:off x="9629872" y="1159618"/>
            <a:ext cx="2285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Through which channels do our Customer Segments want to be reached?</a:t>
            </a:r>
          </a:p>
          <a:p>
            <a:r>
              <a:rPr lang="en-US" sz="1200" dirty="0"/>
              <a:t>How are we reaching them now?</a:t>
            </a:r>
          </a:p>
          <a:p>
            <a:r>
              <a:rPr lang="en-US" sz="1200" dirty="0"/>
              <a:t>Which ones work best?</a:t>
            </a:r>
          </a:p>
          <a:p>
            <a:r>
              <a:rPr lang="en-US" sz="1200" dirty="0"/>
              <a:t>Which ones are cost-efficient?</a:t>
            </a:r>
          </a:p>
          <a:p>
            <a:r>
              <a:rPr lang="en-US" sz="1200" dirty="0"/>
              <a:t>How are we integrating them with customer routines?</a:t>
            </a:r>
            <a:endParaRPr lang="en-IN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8E399-F9D5-4BB8-8942-DE359B4189EF}"/>
              </a:ext>
            </a:extLst>
          </p:cNvPr>
          <p:cNvSpPr txBox="1"/>
          <p:nvPr/>
        </p:nvSpPr>
        <p:spPr>
          <a:xfrm>
            <a:off x="9598835" y="2749038"/>
            <a:ext cx="2285895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CHANNEL PHASES</a:t>
            </a:r>
          </a:p>
          <a:p>
            <a:r>
              <a:rPr lang="en-US" sz="1100" b="1" i="1" dirty="0"/>
              <a:t>1. Awareness</a:t>
            </a:r>
          </a:p>
          <a:p>
            <a:r>
              <a:rPr lang="en-US" sz="1100" i="1" dirty="0"/>
              <a:t>How do we raise awareness about our company’s product and services? </a:t>
            </a:r>
          </a:p>
          <a:p>
            <a:r>
              <a:rPr lang="en-US" sz="1100" b="1" i="1" dirty="0"/>
              <a:t>2. Evaluation</a:t>
            </a:r>
          </a:p>
          <a:p>
            <a:r>
              <a:rPr lang="en-US" sz="1100" i="1" dirty="0"/>
              <a:t>How do we help customers evaluate our organization’s value proposition?</a:t>
            </a:r>
          </a:p>
          <a:p>
            <a:r>
              <a:rPr lang="en-US" sz="1100" b="1" i="1" dirty="0"/>
              <a:t>3. Purchase</a:t>
            </a:r>
          </a:p>
          <a:p>
            <a:r>
              <a:rPr lang="en-US" sz="1100" i="1" dirty="0"/>
              <a:t>How do we allow customer to purchase specific products and services?</a:t>
            </a:r>
          </a:p>
          <a:p>
            <a:r>
              <a:rPr lang="en-US" sz="1100" b="1" i="1" dirty="0"/>
              <a:t>4. Delivery</a:t>
            </a:r>
          </a:p>
          <a:p>
            <a:r>
              <a:rPr lang="en-US" sz="1100" i="1" dirty="0"/>
              <a:t>How do we deliver a Value Proposition in customers?</a:t>
            </a:r>
          </a:p>
          <a:p>
            <a:r>
              <a:rPr lang="en-US" sz="1100" b="1" i="1" dirty="0"/>
              <a:t>5. After Sales</a:t>
            </a:r>
          </a:p>
          <a:p>
            <a:r>
              <a:rPr lang="en-US" sz="1100" i="1" dirty="0"/>
              <a:t>How do we provide post purchase customer support?</a:t>
            </a:r>
          </a:p>
          <a:p>
            <a:r>
              <a:rPr lang="en-US" sz="1100" i="1" dirty="0"/>
              <a:t>    </a:t>
            </a:r>
            <a:endParaRPr lang="en-IN" sz="1100" i="1" dirty="0"/>
          </a:p>
          <a:p>
            <a:endParaRPr lang="en-IN" sz="11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B1D43EE-E457-4564-881D-85A97438F9F7}"/>
              </a:ext>
            </a:extLst>
          </p:cNvPr>
          <p:cNvSpPr txBox="1"/>
          <p:nvPr/>
        </p:nvSpPr>
        <p:spPr>
          <a:xfrm>
            <a:off x="3227133" y="4327504"/>
            <a:ext cx="2033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Key Resources do our Value Propositions require?</a:t>
            </a:r>
          </a:p>
          <a:p>
            <a:r>
              <a:rPr lang="en-US" sz="1200" dirty="0"/>
              <a:t>Our Distribution Channels? Customer Relationship?</a:t>
            </a:r>
            <a:r>
              <a:rPr lang="en-IN" sz="1200" dirty="0"/>
              <a:t> Revenue Streams?</a:t>
            </a:r>
            <a:endParaRPr lang="en-US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E14209-4F15-4236-B9DF-AF58C09FFD8C}"/>
              </a:ext>
            </a:extLst>
          </p:cNvPr>
          <p:cNvSpPr txBox="1"/>
          <p:nvPr/>
        </p:nvSpPr>
        <p:spPr>
          <a:xfrm>
            <a:off x="3249827" y="5351530"/>
            <a:ext cx="19995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TYPES OF RESOURCES</a:t>
            </a:r>
          </a:p>
          <a:p>
            <a:r>
              <a:rPr lang="en-US" sz="1100" i="1" dirty="0"/>
              <a:t>Physical</a:t>
            </a:r>
          </a:p>
          <a:p>
            <a:r>
              <a:rPr lang="en-US" sz="1100" i="1" dirty="0"/>
              <a:t>Financial</a:t>
            </a:r>
          </a:p>
          <a:p>
            <a:r>
              <a:rPr lang="en-US" sz="1100" i="1" dirty="0"/>
              <a:t>Human</a:t>
            </a:r>
          </a:p>
          <a:p>
            <a:r>
              <a:rPr lang="en-US" sz="1100" i="1" dirty="0"/>
              <a:t>Intellectual</a:t>
            </a:r>
            <a:endParaRPr lang="en-IN" sz="1100" i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971B4B-06F8-4B51-B2E0-2F0FF2D75BF1}"/>
              </a:ext>
            </a:extLst>
          </p:cNvPr>
          <p:cNvSpPr txBox="1"/>
          <p:nvPr/>
        </p:nvSpPr>
        <p:spPr>
          <a:xfrm>
            <a:off x="937239" y="7499504"/>
            <a:ext cx="547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are most important cost inherent in our business model?</a:t>
            </a:r>
          </a:p>
          <a:p>
            <a:r>
              <a:rPr lang="en-US" sz="1200" dirty="0"/>
              <a:t>Which Key resources are most expensive?</a:t>
            </a:r>
          </a:p>
          <a:p>
            <a:r>
              <a:rPr lang="en-US" sz="1200" dirty="0"/>
              <a:t>Which Key resources are most expensive?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1AB9CA-9589-403A-830A-985BABA60FB4}"/>
              </a:ext>
            </a:extLst>
          </p:cNvPr>
          <p:cNvSpPr txBox="1"/>
          <p:nvPr/>
        </p:nvSpPr>
        <p:spPr>
          <a:xfrm>
            <a:off x="6410668" y="7499504"/>
            <a:ext cx="5475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what value are our customers really willing to pay?</a:t>
            </a:r>
          </a:p>
          <a:p>
            <a:r>
              <a:rPr lang="en-US" sz="1200" dirty="0"/>
              <a:t>For what do they currently pay?</a:t>
            </a:r>
          </a:p>
          <a:p>
            <a:r>
              <a:rPr lang="en-US" sz="1200" dirty="0"/>
              <a:t>How are they currently paying?</a:t>
            </a:r>
          </a:p>
          <a:p>
            <a:r>
              <a:rPr lang="en-US" sz="1200" dirty="0"/>
              <a:t>How would they prefer to pay?</a:t>
            </a:r>
          </a:p>
          <a:p>
            <a:r>
              <a:rPr lang="en-US" sz="1200" dirty="0"/>
              <a:t>How much does each Revenue Stream contribute to overall revenues?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FE218F7-6421-4B52-86DB-8D6E8DF6B55F}"/>
              </a:ext>
            </a:extLst>
          </p:cNvPr>
          <p:cNvSpPr txBox="1"/>
          <p:nvPr/>
        </p:nvSpPr>
        <p:spPr>
          <a:xfrm>
            <a:off x="786124" y="135458"/>
            <a:ext cx="38600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Business Model Canvas</a:t>
            </a:r>
            <a:endParaRPr lang="en-IN" sz="2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05F4279-CB88-43FE-80E2-4AC32FE390A5}"/>
              </a:ext>
            </a:extLst>
          </p:cNvPr>
          <p:cNvSpPr txBox="1"/>
          <p:nvPr/>
        </p:nvSpPr>
        <p:spPr>
          <a:xfrm>
            <a:off x="5247156" y="160667"/>
            <a:ext cx="2285895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Designed for:</a:t>
            </a:r>
          </a:p>
          <a:p>
            <a:endParaRPr lang="en-IN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C87386-A4FC-45D5-AAC0-AAC93EDD8BA9}"/>
              </a:ext>
            </a:extLst>
          </p:cNvPr>
          <p:cNvSpPr txBox="1"/>
          <p:nvPr/>
        </p:nvSpPr>
        <p:spPr>
          <a:xfrm>
            <a:off x="7653254" y="160667"/>
            <a:ext cx="201369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Designed by:</a:t>
            </a:r>
          </a:p>
          <a:p>
            <a:endParaRPr lang="en-IN" sz="12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859600-5E77-4EC9-B527-B71CA604FB7A}"/>
              </a:ext>
            </a:extLst>
          </p:cNvPr>
          <p:cNvSpPr txBox="1"/>
          <p:nvPr/>
        </p:nvSpPr>
        <p:spPr>
          <a:xfrm>
            <a:off x="9778615" y="160667"/>
            <a:ext cx="201369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Date:</a:t>
            </a:r>
          </a:p>
          <a:p>
            <a:endParaRPr lang="en-IN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FE218F7-6421-4B52-86DB-8D6E8DF6B55F}"/>
              </a:ext>
            </a:extLst>
          </p:cNvPr>
          <p:cNvSpPr txBox="1"/>
          <p:nvPr/>
        </p:nvSpPr>
        <p:spPr>
          <a:xfrm>
            <a:off x="786123" y="8970848"/>
            <a:ext cx="8783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 a 15 min consultation on business model with our founders. Go to entrepreneurly.in/links</a:t>
            </a:r>
            <a:endParaRPr lang="en-IN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150" y="8994926"/>
            <a:ext cx="2161641" cy="42889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78" y="8758104"/>
            <a:ext cx="895272" cy="89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437</Words>
  <Application>Microsoft Office PowerPoint</Application>
  <PresentationFormat>A3 Paper (297x420 mm)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ozzu ozzu</dc:creator>
  <cp:lastModifiedBy>Anuj Kumar</cp:lastModifiedBy>
  <cp:revision>5</cp:revision>
  <dcterms:created xsi:type="dcterms:W3CDTF">2021-09-14T14:09:12Z</dcterms:created>
  <dcterms:modified xsi:type="dcterms:W3CDTF">2021-09-15T08:57:50Z</dcterms:modified>
</cp:coreProperties>
</file>